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</p:sldIdLst>
  <p:sldSz cy="5143500" cx="9144000"/>
  <p:notesSz cx="6858000" cy="9144000"/>
  <p:embeddedFontLst>
    <p:embeddedFont>
      <p:font typeface="Economica"/>
      <p:regular r:id="rId67"/>
      <p:bold r:id="rId68"/>
      <p:italic r:id="rId69"/>
      <p:boldItalic r:id="rId70"/>
    </p:embeddedFont>
    <p:embeddedFont>
      <p:font typeface="Open Sans"/>
      <p:regular r:id="rId71"/>
      <p:bold r:id="rId72"/>
      <p:italic r:id="rId73"/>
      <p:bold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OpenSans-italic.fntdata"/><Relationship Id="rId72" Type="http://schemas.openxmlformats.org/officeDocument/2006/relationships/font" Target="fonts/OpenSans-bold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74" Type="http://schemas.openxmlformats.org/officeDocument/2006/relationships/font" Target="fonts/OpenSans-boldItalic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OpenSans-regular.fntdata"/><Relationship Id="rId70" Type="http://schemas.openxmlformats.org/officeDocument/2006/relationships/font" Target="fonts/Economica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Economica-bold.fntdata"/><Relationship Id="rId23" Type="http://schemas.openxmlformats.org/officeDocument/2006/relationships/slide" Target="slides/slide18.xml"/><Relationship Id="rId67" Type="http://schemas.openxmlformats.org/officeDocument/2006/relationships/font" Target="fonts/Economica-regular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Economica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086fd2000_0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086fd2000_0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086fd2000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c086fd2000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086fd200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c086fd200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086fd2000_0_1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c086fd2000_0_1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086fd2000_0_7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086fd2000_0_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086fd2000_0_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c086fd2000_0_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086fd2000_0_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c086fd2000_0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086fd2000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c086fd200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c086fd2000_0_9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c086fd2000_0_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086fd200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c086fd200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c086fd2000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c086fd2000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086fd2000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086fd2000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086fd2000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086fd2000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086fd200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086fd200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c086fd2000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c086fd2000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c086fd2000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c086fd2000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c086fd2000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c086fd2000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c086fd2000_0_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c086fd2000_0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c086fd2000_0_9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c086fd2000_0_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c086fd2000_0_8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c086fd2000_0_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086fd2000_0_8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c086fd2000_0_8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c086fd2000_0_8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c086fd2000_0_8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086fd2000_0_10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086fd2000_0_10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c086fd2000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c086fd2000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c086fd2000_0_9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c086fd2000_0_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c086fd2000_0_9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c086fd2000_0_9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086fd2000_0_9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086fd2000_0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c086fd2000_0_9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c086fd2000_0_9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c086fd2000_0_9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c086fd2000_0_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086fd2000_0_1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086fd2000_0_1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c086fd200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c086fd200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086fd2000_0_9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c086fd2000_0_9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c086fd2000_0_9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c086fd2000_0_9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086fd2000_0_1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086fd2000_0_1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086fd2000_0_9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086fd2000_0_9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c086fd2000_0_9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c086fd2000_0_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c086fd2000_0_10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c086fd2000_0_10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c086fd2000_0_10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c086fd2000_0_10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086fd2000_0_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086fd2000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c086fd2000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c086fd2000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c086fd2000_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c086fd2000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c086fd2000_0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c086fd2000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c086fd2000_0_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c086fd2000_0_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c086fd2000_0_1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c086fd2000_0_1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086fd200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086fd200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c086fd2000_0_1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c086fd2000_0_1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c086fd2000_0_1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c086fd2000_0_1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c086fd2000_0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c086fd2000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c086fd2000_0_1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c086fd2000_0_1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c086fd2000_0_10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c086fd2000_0_10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c086fd2000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c086fd2000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c086fd2000_0_1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c086fd2000_0_1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c086fd2000_0_1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c086fd2000_0_1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c086fd2000_0_1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c086fd2000_0_1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c086fd2000_0_1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c086fd2000_0_1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086fd200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086fd200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c086fd2000_0_1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c086fd2000_0_1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c086fd2000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c086fd2000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086fd200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086fd200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086fd200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086fd200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086fd2000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086fd2000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3.jpg"/><Relationship Id="rId4" Type="http://schemas.openxmlformats.org/officeDocument/2006/relationships/image" Target="../media/image1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3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10" Type="http://schemas.openxmlformats.org/officeDocument/2006/relationships/hyperlink" Target="https://www.howtogeek.com/401209/how-to-safely-buy-photography-gear-online/" TargetMode="External"/><Relationship Id="rId9" Type="http://schemas.openxmlformats.org/officeDocument/2006/relationships/hyperlink" Target="https://nijianmo.github.io/amazon/index.html" TargetMode="External"/><Relationship Id="rId5" Type="http://schemas.openxmlformats.org/officeDocument/2006/relationships/image" Target="../media/image22.png"/><Relationship Id="rId6" Type="http://schemas.openxmlformats.org/officeDocument/2006/relationships/image" Target="../media/image26.png"/><Relationship Id="rId7" Type="http://schemas.openxmlformats.org/officeDocument/2006/relationships/image" Target="../media/image16.png"/><Relationship Id="rId8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idx="4294967295" type="ctrTitle"/>
          </p:nvPr>
        </p:nvSpPr>
        <p:spPr>
          <a:xfrm>
            <a:off x="1115375" y="1202875"/>
            <a:ext cx="71160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Good, Great, Excellent Quality Reviews of Amazon Electronics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311700" y="3028025"/>
            <a:ext cx="85206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8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J. Garrecht Metzger</a:t>
            </a:r>
            <a:endParaRPr i="1" sz="28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8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32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(Metis Winter Cohort 2021)</a:t>
            </a:r>
            <a:endParaRPr sz="1932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/>
          <p:cNvPicPr preferRelativeResize="0"/>
          <p:nvPr/>
        </p:nvPicPr>
        <p:blipFill rotWithShape="1">
          <a:blip r:embed="rId3">
            <a:alphaModFix/>
          </a:blip>
          <a:srcRect b="0" l="0" r="29691" t="0"/>
          <a:stretch/>
        </p:blipFill>
        <p:spPr>
          <a:xfrm>
            <a:off x="1743350" y="119100"/>
            <a:ext cx="604820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2"/>
          <p:cNvSpPr txBox="1"/>
          <p:nvPr/>
        </p:nvSpPr>
        <p:spPr>
          <a:xfrm>
            <a:off x="3903475" y="1831550"/>
            <a:ext cx="1525200" cy="43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Categories!</a:t>
            </a:r>
            <a:endParaRPr sz="1600"/>
          </a:p>
        </p:txBody>
      </p:sp>
      <p:sp>
        <p:nvSpPr>
          <p:cNvPr id="116" name="Google Shape;116;p22"/>
          <p:cNvSpPr txBox="1"/>
          <p:nvPr/>
        </p:nvSpPr>
        <p:spPr>
          <a:xfrm>
            <a:off x="1484125" y="1688175"/>
            <a:ext cx="1686900" cy="38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Also categories?</a:t>
            </a:r>
            <a:endParaRPr sz="1300"/>
          </a:p>
        </p:txBody>
      </p:sp>
      <p:sp>
        <p:nvSpPr>
          <p:cNvPr id="117" name="Google Shape;117;p22"/>
          <p:cNvSpPr/>
          <p:nvPr/>
        </p:nvSpPr>
        <p:spPr>
          <a:xfrm>
            <a:off x="2838175" y="2347575"/>
            <a:ext cx="4927200" cy="1855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1708875" y="2225325"/>
            <a:ext cx="1129200" cy="2635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96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Stats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4" name="Google Shape;124;p23"/>
          <p:cNvPicPr preferRelativeResize="0"/>
          <p:nvPr/>
        </p:nvPicPr>
        <p:blipFill rotWithShape="1">
          <a:blip r:embed="rId3">
            <a:alphaModFix/>
          </a:blip>
          <a:srcRect b="0" l="0" r="29691" t="39690"/>
          <a:stretch/>
        </p:blipFill>
        <p:spPr>
          <a:xfrm>
            <a:off x="2933525" y="1112675"/>
            <a:ext cx="6048202" cy="291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496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Stats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0" name="Google Shape;130;p24"/>
          <p:cNvPicPr preferRelativeResize="0"/>
          <p:nvPr/>
        </p:nvPicPr>
        <p:blipFill rotWithShape="1">
          <a:blip r:embed="rId3">
            <a:alphaModFix/>
          </a:blip>
          <a:srcRect b="0" l="0" r="29691" t="39690"/>
          <a:stretch/>
        </p:blipFill>
        <p:spPr>
          <a:xfrm>
            <a:off x="2933525" y="1112675"/>
            <a:ext cx="6048202" cy="291814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224800" y="1225225"/>
            <a:ext cx="28215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20,004,353 Reviews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496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Stats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7" name="Google Shape;137;p25"/>
          <p:cNvPicPr preferRelativeResize="0"/>
          <p:nvPr/>
        </p:nvPicPr>
        <p:blipFill rotWithShape="1">
          <a:blip r:embed="rId3">
            <a:alphaModFix/>
          </a:blip>
          <a:srcRect b="0" l="0" r="29691" t="39690"/>
          <a:stretch/>
        </p:blipFill>
        <p:spPr>
          <a:xfrm>
            <a:off x="2933525" y="1112675"/>
            <a:ext cx="6048202" cy="291814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224800" y="1225225"/>
            <a:ext cx="28215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20,004,353 Reviews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786,868 Products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311700" y="496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Stats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4" name="Google Shape;144;p26"/>
          <p:cNvPicPr preferRelativeResize="0"/>
          <p:nvPr/>
        </p:nvPicPr>
        <p:blipFill rotWithShape="1">
          <a:blip r:embed="rId3">
            <a:alphaModFix/>
          </a:blip>
          <a:srcRect b="0" l="0" r="29691" t="39690"/>
          <a:stretch/>
        </p:blipFill>
        <p:spPr>
          <a:xfrm>
            <a:off x="2933525" y="1112675"/>
            <a:ext cx="6048202" cy="291814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224800" y="1225225"/>
            <a:ext cx="28215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20,004,353 Reviews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786,868 Products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May 1996-Oct 2018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311700" y="496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Stats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1" name="Google Shape;151;p27"/>
          <p:cNvPicPr preferRelativeResize="0"/>
          <p:nvPr/>
        </p:nvPicPr>
        <p:blipFill rotWithShape="1">
          <a:blip r:embed="rId3">
            <a:alphaModFix/>
          </a:blip>
          <a:srcRect b="0" l="0" r="29691" t="39690"/>
          <a:stretch/>
        </p:blipFill>
        <p:spPr>
          <a:xfrm>
            <a:off x="2933525" y="1112675"/>
            <a:ext cx="6048202" cy="291814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224800" y="1225225"/>
            <a:ext cx="28215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20,004,353 Reviews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786,868 Products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May 1996-Oct 2018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Subsample</a:t>
            </a:r>
            <a:endParaRPr i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67,396 Reviews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1793175" y="1863950"/>
            <a:ext cx="61053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Topic Modeling Time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1793175" y="1863950"/>
            <a:ext cx="61053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Topic Modeling Time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" name="Google Shape;163;p29"/>
          <p:cNvSpPr txBox="1"/>
          <p:nvPr/>
        </p:nvSpPr>
        <p:spPr>
          <a:xfrm>
            <a:off x="311700" y="2919825"/>
            <a:ext cx="85206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8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Latent Dirichlet Analysis</a:t>
            </a:r>
            <a:r>
              <a:rPr i="1" lang="en" sz="28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 (LDA)</a:t>
            </a:r>
            <a:endParaRPr i="1" sz="28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32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0"/>
          <p:cNvPicPr preferRelativeResize="0"/>
          <p:nvPr/>
        </p:nvPicPr>
        <p:blipFill rotWithShape="1">
          <a:blip r:embed="rId3">
            <a:alphaModFix/>
          </a:blip>
          <a:srcRect b="4406" l="6458" r="14396" t="31264"/>
          <a:stretch/>
        </p:blipFill>
        <p:spPr>
          <a:xfrm>
            <a:off x="707525" y="1032575"/>
            <a:ext cx="8191502" cy="374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1"/>
          <p:cNvPicPr preferRelativeResize="0"/>
          <p:nvPr/>
        </p:nvPicPr>
        <p:blipFill rotWithShape="1">
          <a:blip r:embed="rId3">
            <a:alphaModFix/>
          </a:blip>
          <a:srcRect b="4237" l="6551" r="14887" t="31946"/>
          <a:stretch/>
        </p:blipFill>
        <p:spPr>
          <a:xfrm>
            <a:off x="715850" y="1040900"/>
            <a:ext cx="8197176" cy="37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1"/>
          <p:cNvSpPr txBox="1"/>
          <p:nvPr>
            <p:ph idx="1" type="body"/>
          </p:nvPr>
        </p:nvSpPr>
        <p:spPr>
          <a:xfrm>
            <a:off x="3357850" y="218150"/>
            <a:ext cx="32754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/>
              <a:t>Camera</a:t>
            </a:r>
            <a:endParaRPr sz="2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414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Inspiration for study?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Amazon </a:t>
            </a:r>
            <a:r>
              <a:rPr lang="en"/>
              <a:t>organizes its own categories</a:t>
            </a:r>
            <a:r>
              <a:rPr lang="en"/>
              <a:t> of </a:t>
            </a:r>
            <a:r>
              <a:rPr lang="en"/>
              <a:t>Electronics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2"/>
          <p:cNvPicPr preferRelativeResize="0"/>
          <p:nvPr/>
        </p:nvPicPr>
        <p:blipFill rotWithShape="1">
          <a:blip r:embed="rId3">
            <a:alphaModFix/>
          </a:blip>
          <a:srcRect b="3724" l="6457" r="14882" t="31945"/>
          <a:stretch/>
        </p:blipFill>
        <p:spPr>
          <a:xfrm>
            <a:off x="707525" y="1036025"/>
            <a:ext cx="8206301" cy="377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2"/>
          <p:cNvSpPr txBox="1"/>
          <p:nvPr>
            <p:ph idx="1" type="body"/>
          </p:nvPr>
        </p:nvSpPr>
        <p:spPr>
          <a:xfrm>
            <a:off x="3357850" y="218150"/>
            <a:ext cx="32754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/>
              <a:t>Laptop</a:t>
            </a:r>
            <a:endParaRPr sz="2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3"/>
          <p:cNvPicPr preferRelativeResize="0"/>
          <p:nvPr/>
        </p:nvPicPr>
        <p:blipFill rotWithShape="1">
          <a:blip r:embed="rId3">
            <a:alphaModFix/>
          </a:blip>
          <a:srcRect b="4404" l="6456" r="15661" t="32123"/>
          <a:stretch/>
        </p:blipFill>
        <p:spPr>
          <a:xfrm>
            <a:off x="707525" y="1024250"/>
            <a:ext cx="8188752" cy="375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3"/>
          <p:cNvSpPr txBox="1"/>
          <p:nvPr>
            <p:ph idx="1" type="body"/>
          </p:nvPr>
        </p:nvSpPr>
        <p:spPr>
          <a:xfrm>
            <a:off x="3357850" y="218150"/>
            <a:ext cx="32754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/>
              <a:t>Sound</a:t>
            </a:r>
            <a:endParaRPr sz="25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4"/>
          <p:cNvPicPr preferRelativeResize="0"/>
          <p:nvPr/>
        </p:nvPicPr>
        <p:blipFill rotWithShape="1">
          <a:blip r:embed="rId3">
            <a:alphaModFix/>
          </a:blip>
          <a:srcRect b="4231" l="6455" r="15856" t="31952"/>
          <a:stretch/>
        </p:blipFill>
        <p:spPr>
          <a:xfrm>
            <a:off x="707525" y="990950"/>
            <a:ext cx="8214451" cy="379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4"/>
          <p:cNvSpPr txBox="1"/>
          <p:nvPr>
            <p:ph idx="1" type="body"/>
          </p:nvPr>
        </p:nvSpPr>
        <p:spPr>
          <a:xfrm>
            <a:off x="3357850" y="218150"/>
            <a:ext cx="32754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/>
              <a:t>Tablet</a:t>
            </a:r>
            <a:endParaRPr sz="2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5"/>
          <p:cNvPicPr preferRelativeResize="0"/>
          <p:nvPr/>
        </p:nvPicPr>
        <p:blipFill rotWithShape="1">
          <a:blip r:embed="rId3">
            <a:alphaModFix/>
          </a:blip>
          <a:srcRect b="3719" l="6552" r="14495" t="30917"/>
          <a:stretch/>
        </p:blipFill>
        <p:spPr>
          <a:xfrm>
            <a:off x="715850" y="982625"/>
            <a:ext cx="8221200" cy="382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5"/>
          <p:cNvSpPr txBox="1"/>
          <p:nvPr>
            <p:ph idx="1" type="body"/>
          </p:nvPr>
        </p:nvSpPr>
        <p:spPr>
          <a:xfrm>
            <a:off x="2272225" y="218150"/>
            <a:ext cx="43611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/>
              <a:t>Miscellaneous</a:t>
            </a:r>
            <a:r>
              <a:rPr lang="en" sz="2500"/>
              <a:t> Hardware</a:t>
            </a:r>
            <a:endParaRPr sz="2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620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Topics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Topics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311700" y="1225225"/>
            <a:ext cx="3275400" cy="37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Camera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Performance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Hardware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Connectivity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Laptop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Hardware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Battery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Performance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Tablet 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Ease of Use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Size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Sound (Earbuds, headphones, Speakers)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Speakers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Quality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Performance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Miscellaneous Hardware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Chargers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Time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Connectivity</a:t>
            </a:r>
            <a:endParaRPr/>
          </a:p>
        </p:txBody>
      </p:sp>
      <p:sp>
        <p:nvSpPr>
          <p:cNvPr id="211" name="Google Shape;211;p37"/>
          <p:cNvSpPr/>
          <p:nvPr/>
        </p:nvSpPr>
        <p:spPr>
          <a:xfrm>
            <a:off x="274750" y="1515300"/>
            <a:ext cx="3112800" cy="332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620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Topics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8" name="Google Shape;218;p38"/>
          <p:cNvSpPr txBox="1"/>
          <p:nvPr>
            <p:ph idx="1" type="body"/>
          </p:nvPr>
        </p:nvSpPr>
        <p:spPr>
          <a:xfrm>
            <a:off x="311700" y="1225225"/>
            <a:ext cx="3275400" cy="37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Camera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Performance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Hardware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Connectivity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Laptop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Hardware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Battery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Performance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Tablet 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Ease of Use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Size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Sound (Earbuds, headphones, Speakers)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Speakers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Quality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Performance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Miscellaneous Hardware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Chargers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Time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Connectivity</a:t>
            </a:r>
            <a:endParaRPr/>
          </a:p>
        </p:txBody>
      </p:sp>
      <p:sp>
        <p:nvSpPr>
          <p:cNvPr id="219" name="Google Shape;219;p38"/>
          <p:cNvSpPr/>
          <p:nvPr/>
        </p:nvSpPr>
        <p:spPr>
          <a:xfrm>
            <a:off x="274750" y="1998025"/>
            <a:ext cx="3112800" cy="284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620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Topics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" name="Google Shape;226;p39"/>
          <p:cNvSpPr txBox="1"/>
          <p:nvPr>
            <p:ph idx="1" type="body"/>
          </p:nvPr>
        </p:nvSpPr>
        <p:spPr>
          <a:xfrm>
            <a:off x="311700" y="1225225"/>
            <a:ext cx="3275400" cy="37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Camera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Performance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Hardware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Connectivity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Laptop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Hardware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Battery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Performance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Tablet 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Ease of Use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Size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Sound (Earbuds, headphones, Speakers)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Speakers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Quality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Performance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Miscellaneous Hardware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Chargers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Time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Connectivity</a:t>
            </a:r>
            <a:endParaRPr/>
          </a:p>
        </p:txBody>
      </p:sp>
      <p:sp>
        <p:nvSpPr>
          <p:cNvPr id="227" name="Google Shape;227;p39"/>
          <p:cNvSpPr/>
          <p:nvPr/>
        </p:nvSpPr>
        <p:spPr>
          <a:xfrm>
            <a:off x="274750" y="2206100"/>
            <a:ext cx="3112800" cy="263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620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Topics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4" name="Google Shape;234;p40"/>
          <p:cNvSpPr txBox="1"/>
          <p:nvPr>
            <p:ph idx="1" type="body"/>
          </p:nvPr>
        </p:nvSpPr>
        <p:spPr>
          <a:xfrm>
            <a:off x="311700" y="1225225"/>
            <a:ext cx="3275400" cy="37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Camera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Performance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Hardware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Connectivity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Laptop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Hardware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Battery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Performance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Tablet 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Ease of Use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Size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Sound (Earbuds, headphones, Speakers)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Speakers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Quality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Performance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Miscellaneous Hardware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Chargers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Time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Connectivity</a:t>
            </a:r>
            <a:endParaRPr/>
          </a:p>
        </p:txBody>
      </p:sp>
      <p:sp>
        <p:nvSpPr>
          <p:cNvPr id="235" name="Google Shape;235;p40"/>
          <p:cNvSpPr/>
          <p:nvPr/>
        </p:nvSpPr>
        <p:spPr>
          <a:xfrm>
            <a:off x="274750" y="2655525"/>
            <a:ext cx="3112800" cy="218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620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Topics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2" name="Google Shape;242;p41"/>
          <p:cNvSpPr txBox="1"/>
          <p:nvPr>
            <p:ph idx="1" type="body"/>
          </p:nvPr>
        </p:nvSpPr>
        <p:spPr>
          <a:xfrm>
            <a:off x="311700" y="1225225"/>
            <a:ext cx="3275400" cy="37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Camera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Performance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Hardware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Connectivity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Laptop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Hardware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Battery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Performance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Tablet 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Ease of Use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Size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Sound (Earbuds, headphones, Speakers)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Speakers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Quality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Performance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Miscellaneous Hardware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Chargers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Time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Connectivity</a:t>
            </a:r>
            <a:endParaRPr/>
          </a:p>
        </p:txBody>
      </p:sp>
      <p:sp>
        <p:nvSpPr>
          <p:cNvPr id="243" name="Google Shape;243;p41"/>
          <p:cNvSpPr/>
          <p:nvPr/>
        </p:nvSpPr>
        <p:spPr>
          <a:xfrm>
            <a:off x="274750" y="2871925"/>
            <a:ext cx="3112800" cy="197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620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3414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Inspiration for study?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Amazon organizes its own categories of Electronics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might unsupervised Natural Language Processing tell us about how reviews </a:t>
            </a:r>
            <a:r>
              <a:rPr i="1" lang="en"/>
              <a:t>discuss</a:t>
            </a:r>
            <a:r>
              <a:rPr lang="en"/>
              <a:t> actual electronics products Amazon sells?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Topics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" name="Google Shape;250;p42"/>
          <p:cNvSpPr txBox="1"/>
          <p:nvPr>
            <p:ph idx="1" type="body"/>
          </p:nvPr>
        </p:nvSpPr>
        <p:spPr>
          <a:xfrm>
            <a:off x="311700" y="1225225"/>
            <a:ext cx="3275400" cy="37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Camera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Performance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Hardware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Connectivity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Laptop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Hardware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Battery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Performance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Tablet 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Ease of Use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44117"/>
              <a:buAutoNum type="alphaLcPeriod"/>
            </a:pPr>
            <a:r>
              <a:rPr lang="en"/>
              <a:t>Size</a:t>
            </a:r>
            <a:endParaRPr sz="971"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Sound (Earbuds, headphones, Speakers)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Speakers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Quality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Performance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Miscellaneous Hardware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Chargers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Time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Connectivity</a:t>
            </a:r>
            <a:endParaRPr/>
          </a:p>
        </p:txBody>
      </p:sp>
      <p:sp>
        <p:nvSpPr>
          <p:cNvPr id="251" name="Google Shape;251;p42"/>
          <p:cNvSpPr/>
          <p:nvPr/>
        </p:nvSpPr>
        <p:spPr>
          <a:xfrm>
            <a:off x="274750" y="3171525"/>
            <a:ext cx="3112800" cy="167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620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Topics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8" name="Google Shape;258;p43"/>
          <p:cNvSpPr txBox="1"/>
          <p:nvPr>
            <p:ph idx="1" type="body"/>
          </p:nvPr>
        </p:nvSpPr>
        <p:spPr>
          <a:xfrm>
            <a:off x="311700" y="1225225"/>
            <a:ext cx="3275400" cy="37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Camera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Performance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Hardware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Connectivity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Laptop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Hardware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Battery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Performance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Tablet 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Ease of Use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44117"/>
              <a:buAutoNum type="alphaLcPeriod"/>
            </a:pPr>
            <a:r>
              <a:rPr lang="en"/>
              <a:t>Size</a:t>
            </a:r>
            <a:endParaRPr sz="971"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Sound (Earbuds, headphones, Speakers)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Speakers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Quality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Performance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Miscellaneous Hardware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Chargers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Time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Connectivity</a:t>
            </a:r>
            <a:endParaRPr/>
          </a:p>
        </p:txBody>
      </p:sp>
      <p:sp>
        <p:nvSpPr>
          <p:cNvPr id="259" name="Google Shape;259;p43"/>
          <p:cNvSpPr/>
          <p:nvPr/>
        </p:nvSpPr>
        <p:spPr>
          <a:xfrm>
            <a:off x="274750" y="3587675"/>
            <a:ext cx="3112800" cy="125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620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Topics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" name="Google Shape;266;p44"/>
          <p:cNvSpPr txBox="1"/>
          <p:nvPr>
            <p:ph idx="1" type="body"/>
          </p:nvPr>
        </p:nvSpPr>
        <p:spPr>
          <a:xfrm>
            <a:off x="311700" y="1225225"/>
            <a:ext cx="3275400" cy="37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Camera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Performance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Hardware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Connectivity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Laptop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Hardware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Battery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Performance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Tablet 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Ease of Use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44117"/>
              <a:buAutoNum type="alphaLcPeriod"/>
            </a:pPr>
            <a:r>
              <a:rPr lang="en"/>
              <a:t>Size</a:t>
            </a:r>
            <a:endParaRPr sz="971"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Sound (Earbuds, headphones, Speakers)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Speakers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Quality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Performance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Miscellaneous Hardware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Chargers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Time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Connectivity</a:t>
            </a:r>
            <a:endParaRPr/>
          </a:p>
        </p:txBody>
      </p:sp>
      <p:sp>
        <p:nvSpPr>
          <p:cNvPr id="267" name="Google Shape;267;p44"/>
          <p:cNvSpPr/>
          <p:nvPr/>
        </p:nvSpPr>
        <p:spPr>
          <a:xfrm>
            <a:off x="274750" y="4053750"/>
            <a:ext cx="3112800" cy="79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620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Topics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4" name="Google Shape;274;p45"/>
          <p:cNvSpPr txBox="1"/>
          <p:nvPr>
            <p:ph idx="1" type="body"/>
          </p:nvPr>
        </p:nvSpPr>
        <p:spPr>
          <a:xfrm>
            <a:off x="311700" y="1225225"/>
            <a:ext cx="3275400" cy="37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Camera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Performance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Hardware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Connectivity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Laptop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Hardware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Battery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Performance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Tablet 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Ease of Use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44117"/>
              <a:buAutoNum type="alphaLcPeriod"/>
            </a:pPr>
            <a:r>
              <a:rPr lang="en"/>
              <a:t>Size</a:t>
            </a:r>
            <a:endParaRPr sz="971"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Sound (Earbuds, headphones, Speakers)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Speakers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Quality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Performance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Miscellaneous Hardware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Chargers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Time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Connectivity</a:t>
            </a:r>
            <a:endParaRPr/>
          </a:p>
        </p:txBody>
      </p:sp>
      <p:sp>
        <p:nvSpPr>
          <p:cNvPr id="275" name="Google Shape;275;p45"/>
          <p:cNvSpPr/>
          <p:nvPr/>
        </p:nvSpPr>
        <p:spPr>
          <a:xfrm>
            <a:off x="274750" y="4253500"/>
            <a:ext cx="3112800" cy="59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620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Topics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2" name="Google Shape;282;p46"/>
          <p:cNvSpPr txBox="1"/>
          <p:nvPr>
            <p:ph idx="1" type="body"/>
          </p:nvPr>
        </p:nvSpPr>
        <p:spPr>
          <a:xfrm>
            <a:off x="311700" y="1225225"/>
            <a:ext cx="3275400" cy="37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Camera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Performance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Hardware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Connectivity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Laptop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Hardware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Battery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Performance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Tablet 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Ease of Use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44117"/>
              <a:buAutoNum type="alphaLcPeriod"/>
            </a:pPr>
            <a:r>
              <a:rPr lang="en"/>
              <a:t>Size</a:t>
            </a:r>
            <a:endParaRPr sz="971"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Sound (Earbuds, headphones, Speakers)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Speakers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Quality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Performance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Miscellaneous Hardware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Chargers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Time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Connectivity</a:t>
            </a:r>
            <a:endParaRPr/>
          </a:p>
        </p:txBody>
      </p:sp>
      <p:pic>
        <p:nvPicPr>
          <p:cNvPr id="283" name="Google Shape;28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620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Topics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9" name="Google Shape;289;p47"/>
          <p:cNvSpPr txBox="1"/>
          <p:nvPr>
            <p:ph idx="1" type="body"/>
          </p:nvPr>
        </p:nvSpPr>
        <p:spPr>
          <a:xfrm>
            <a:off x="311700" y="1225225"/>
            <a:ext cx="3275400" cy="37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Camera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Performance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Hardware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Connectivity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Laptop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Hardware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Battery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Performance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Tablet 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Ease of Use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44117"/>
              <a:buAutoNum type="alphaLcPeriod"/>
            </a:pPr>
            <a:r>
              <a:rPr lang="en"/>
              <a:t>Size</a:t>
            </a:r>
            <a:endParaRPr sz="971"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Sound (Earbuds, headphones, Speakers)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Speakers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Quality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Performance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Miscellaneous Hardware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Chargers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Time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Connectivity</a:t>
            </a:r>
            <a:endParaRPr/>
          </a:p>
        </p:txBody>
      </p:sp>
      <p:pic>
        <p:nvPicPr>
          <p:cNvPr id="290" name="Google Shape;29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620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Topics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" name="Google Shape;296;p48"/>
          <p:cNvSpPr txBox="1"/>
          <p:nvPr>
            <p:ph idx="1" type="body"/>
          </p:nvPr>
        </p:nvSpPr>
        <p:spPr>
          <a:xfrm>
            <a:off x="311700" y="1225225"/>
            <a:ext cx="3275400" cy="37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Camera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Performance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Hardware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Connectivity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Laptop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Hardware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Battery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Performance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Tablet 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Ease of Use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44117"/>
              <a:buAutoNum type="alphaLcPeriod"/>
            </a:pPr>
            <a:r>
              <a:rPr lang="en"/>
              <a:t>Size</a:t>
            </a:r>
            <a:endParaRPr sz="971"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Sound (Earbuds, headphones, Speakers)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Speakers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Quality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Performance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Miscellaneous Hardware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Chargers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Time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Connectivity</a:t>
            </a:r>
            <a:endParaRPr/>
          </a:p>
        </p:txBody>
      </p:sp>
      <p:pic>
        <p:nvPicPr>
          <p:cNvPr id="297" name="Google Shape;29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620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8"/>
          <p:cNvPicPr preferRelativeResize="0"/>
          <p:nvPr/>
        </p:nvPicPr>
        <p:blipFill rotWithShape="1">
          <a:blip r:embed="rId4">
            <a:alphaModFix/>
          </a:blip>
          <a:srcRect b="0" l="-14500" r="43209" t="0"/>
          <a:stretch/>
        </p:blipFill>
        <p:spPr>
          <a:xfrm>
            <a:off x="2879775" y="3034625"/>
            <a:ext cx="3519575" cy="182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Observations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Observations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9" name="Google Shape;309;p5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Cameras come up no matter which model I was doing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Observations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5" name="Google Shape;315;p5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Cameras come up no matter which model I was doing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Proper nouns showed up in Cameras and Misc. Hardware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3414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Inspiration for study?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Amazon organizes its own categories of Electronics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might unsupervised Natural Language Processing tell us about how reviews </a:t>
            </a:r>
            <a:r>
              <a:rPr i="1" lang="en"/>
              <a:t>discuss</a:t>
            </a:r>
            <a:r>
              <a:rPr lang="en"/>
              <a:t> actual electronics products Amazon sells?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this help the User Experience?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Observations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1" name="Google Shape;321;p5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Cameras come up no matter which model I was doing.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Proper nouns showed up in Cameras and Misc. Hardware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People give very specific reviews about the camera equipment?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Observations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7" name="Google Shape;327;p5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Cameras come up no matter which model I was doing.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Proper nouns showed up in Cameras and Misc. Hardware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People give very specific reviews about the camera equipment?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Does this community leave similar reviews on other sites?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Observations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3" name="Google Shape;333;p5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Cameras come up no matter which model I was doing.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Proper nouns showed up in Cameras and Misc. Hardware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People give very specific reviews about the camera equipment?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Does this community leave similar reviews on other sites?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5"/>
          <p:cNvSpPr txBox="1"/>
          <p:nvPr>
            <p:ph type="title"/>
          </p:nvPr>
        </p:nvSpPr>
        <p:spPr>
          <a:xfrm>
            <a:off x="311700" y="17404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How Does this compare to Amazon’s Categories?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56"/>
          <p:cNvPicPr preferRelativeResize="0"/>
          <p:nvPr/>
        </p:nvPicPr>
        <p:blipFill rotWithShape="1">
          <a:blip r:embed="rId3">
            <a:alphaModFix/>
          </a:blip>
          <a:srcRect b="1734" l="0" r="30594" t="40271"/>
          <a:stretch/>
        </p:blipFill>
        <p:spPr>
          <a:xfrm>
            <a:off x="1190275" y="900350"/>
            <a:ext cx="6899626" cy="324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7"/>
          <p:cNvPicPr preferRelativeResize="0"/>
          <p:nvPr/>
        </p:nvPicPr>
        <p:blipFill rotWithShape="1">
          <a:blip r:embed="rId3">
            <a:alphaModFix/>
          </a:blip>
          <a:srcRect b="1734" l="0" r="30594" t="40271"/>
          <a:stretch/>
        </p:blipFill>
        <p:spPr>
          <a:xfrm>
            <a:off x="1190275" y="900350"/>
            <a:ext cx="6899626" cy="3242951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7"/>
          <p:cNvSpPr/>
          <p:nvPr/>
        </p:nvSpPr>
        <p:spPr>
          <a:xfrm>
            <a:off x="5243475" y="1115800"/>
            <a:ext cx="1073400" cy="1240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57"/>
          <p:cNvSpPr txBox="1"/>
          <p:nvPr/>
        </p:nvSpPr>
        <p:spPr>
          <a:xfrm>
            <a:off x="5309775" y="649725"/>
            <a:ext cx="1007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Camera</a:t>
            </a:r>
            <a:endParaRPr b="1" sz="1500"/>
          </a:p>
        </p:txBody>
      </p:sp>
      <p:sp>
        <p:nvSpPr>
          <p:cNvPr id="351" name="Google Shape;351;p57"/>
          <p:cNvSpPr/>
          <p:nvPr/>
        </p:nvSpPr>
        <p:spPr>
          <a:xfrm>
            <a:off x="1342675" y="1340525"/>
            <a:ext cx="963900" cy="183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58"/>
          <p:cNvPicPr preferRelativeResize="0"/>
          <p:nvPr/>
        </p:nvPicPr>
        <p:blipFill rotWithShape="1">
          <a:blip r:embed="rId3">
            <a:alphaModFix/>
          </a:blip>
          <a:srcRect b="1734" l="0" r="30594" t="40271"/>
          <a:stretch/>
        </p:blipFill>
        <p:spPr>
          <a:xfrm>
            <a:off x="1190275" y="900350"/>
            <a:ext cx="6899626" cy="324295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8"/>
          <p:cNvSpPr/>
          <p:nvPr/>
        </p:nvSpPr>
        <p:spPr>
          <a:xfrm>
            <a:off x="5243475" y="1115800"/>
            <a:ext cx="1073400" cy="1240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8"/>
          <p:cNvSpPr txBox="1"/>
          <p:nvPr/>
        </p:nvSpPr>
        <p:spPr>
          <a:xfrm>
            <a:off x="5309775" y="649725"/>
            <a:ext cx="1007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Camera</a:t>
            </a:r>
            <a:endParaRPr b="1" sz="1500"/>
          </a:p>
        </p:txBody>
      </p:sp>
      <p:sp>
        <p:nvSpPr>
          <p:cNvPr id="359" name="Google Shape;359;p58"/>
          <p:cNvSpPr/>
          <p:nvPr/>
        </p:nvSpPr>
        <p:spPr>
          <a:xfrm>
            <a:off x="2482875" y="1273925"/>
            <a:ext cx="854700" cy="1032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58"/>
          <p:cNvSpPr txBox="1"/>
          <p:nvPr/>
        </p:nvSpPr>
        <p:spPr>
          <a:xfrm>
            <a:off x="2406675" y="585725"/>
            <a:ext cx="1007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Laptop</a:t>
            </a:r>
            <a:endParaRPr b="1" sz="1500"/>
          </a:p>
        </p:txBody>
      </p:sp>
      <p:sp>
        <p:nvSpPr>
          <p:cNvPr id="361" name="Google Shape;361;p58"/>
          <p:cNvSpPr/>
          <p:nvPr/>
        </p:nvSpPr>
        <p:spPr>
          <a:xfrm>
            <a:off x="1342675" y="1340525"/>
            <a:ext cx="963900" cy="183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8"/>
          <p:cNvSpPr/>
          <p:nvPr/>
        </p:nvSpPr>
        <p:spPr>
          <a:xfrm>
            <a:off x="1342525" y="1723375"/>
            <a:ext cx="963900" cy="183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9"/>
          <p:cNvPicPr preferRelativeResize="0"/>
          <p:nvPr/>
        </p:nvPicPr>
        <p:blipFill rotWithShape="1">
          <a:blip r:embed="rId3">
            <a:alphaModFix/>
          </a:blip>
          <a:srcRect b="1734" l="0" r="30594" t="40271"/>
          <a:stretch/>
        </p:blipFill>
        <p:spPr>
          <a:xfrm>
            <a:off x="1190275" y="900350"/>
            <a:ext cx="6899626" cy="3242951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9"/>
          <p:cNvSpPr/>
          <p:nvPr/>
        </p:nvSpPr>
        <p:spPr>
          <a:xfrm>
            <a:off x="5243475" y="1115800"/>
            <a:ext cx="1073400" cy="1240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59"/>
          <p:cNvSpPr txBox="1"/>
          <p:nvPr/>
        </p:nvSpPr>
        <p:spPr>
          <a:xfrm>
            <a:off x="5309775" y="649725"/>
            <a:ext cx="1007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Camera</a:t>
            </a:r>
            <a:endParaRPr b="1" sz="1500"/>
          </a:p>
        </p:txBody>
      </p:sp>
      <p:sp>
        <p:nvSpPr>
          <p:cNvPr id="370" name="Google Shape;370;p59"/>
          <p:cNvSpPr/>
          <p:nvPr/>
        </p:nvSpPr>
        <p:spPr>
          <a:xfrm>
            <a:off x="2482875" y="1273925"/>
            <a:ext cx="854700" cy="1032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59"/>
          <p:cNvSpPr txBox="1"/>
          <p:nvPr/>
        </p:nvSpPr>
        <p:spPr>
          <a:xfrm>
            <a:off x="2406675" y="585725"/>
            <a:ext cx="1007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Laptop</a:t>
            </a:r>
            <a:endParaRPr b="1" sz="1500"/>
          </a:p>
        </p:txBody>
      </p:sp>
      <p:sp>
        <p:nvSpPr>
          <p:cNvPr id="372" name="Google Shape;372;p59"/>
          <p:cNvSpPr/>
          <p:nvPr/>
        </p:nvSpPr>
        <p:spPr>
          <a:xfrm>
            <a:off x="1342675" y="1340525"/>
            <a:ext cx="963900" cy="183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59"/>
          <p:cNvSpPr/>
          <p:nvPr/>
        </p:nvSpPr>
        <p:spPr>
          <a:xfrm>
            <a:off x="1342525" y="1723375"/>
            <a:ext cx="963900" cy="183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59"/>
          <p:cNvSpPr txBox="1"/>
          <p:nvPr/>
        </p:nvSpPr>
        <p:spPr>
          <a:xfrm>
            <a:off x="95350" y="272532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Tablet</a:t>
            </a:r>
            <a:endParaRPr b="1" sz="1500"/>
          </a:p>
        </p:txBody>
      </p:sp>
      <p:cxnSp>
        <p:nvCxnSpPr>
          <p:cNvPr id="375" name="Google Shape;375;p59"/>
          <p:cNvCxnSpPr/>
          <p:nvPr/>
        </p:nvCxnSpPr>
        <p:spPr>
          <a:xfrm flipH="1" rot="10800000">
            <a:off x="843625" y="2622175"/>
            <a:ext cx="429900" cy="2280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6" name="Google Shape;376;p59"/>
          <p:cNvSpPr txBox="1"/>
          <p:nvPr/>
        </p:nvSpPr>
        <p:spPr>
          <a:xfrm>
            <a:off x="843625" y="2364000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?</a:t>
            </a:r>
            <a:endParaRPr b="1" sz="15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60"/>
          <p:cNvPicPr preferRelativeResize="0"/>
          <p:nvPr/>
        </p:nvPicPr>
        <p:blipFill rotWithShape="1">
          <a:blip r:embed="rId3">
            <a:alphaModFix/>
          </a:blip>
          <a:srcRect b="1734" l="0" r="30594" t="40271"/>
          <a:stretch/>
        </p:blipFill>
        <p:spPr>
          <a:xfrm>
            <a:off x="1190275" y="900350"/>
            <a:ext cx="6899626" cy="3242951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60"/>
          <p:cNvSpPr/>
          <p:nvPr/>
        </p:nvSpPr>
        <p:spPr>
          <a:xfrm>
            <a:off x="5243475" y="1115800"/>
            <a:ext cx="1073400" cy="1240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60"/>
          <p:cNvSpPr txBox="1"/>
          <p:nvPr/>
        </p:nvSpPr>
        <p:spPr>
          <a:xfrm>
            <a:off x="5309775" y="649725"/>
            <a:ext cx="1007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Camera</a:t>
            </a:r>
            <a:endParaRPr b="1" sz="1500"/>
          </a:p>
        </p:txBody>
      </p:sp>
      <p:sp>
        <p:nvSpPr>
          <p:cNvPr id="384" name="Google Shape;384;p60"/>
          <p:cNvSpPr/>
          <p:nvPr/>
        </p:nvSpPr>
        <p:spPr>
          <a:xfrm>
            <a:off x="2482875" y="1273925"/>
            <a:ext cx="854700" cy="1032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60"/>
          <p:cNvSpPr txBox="1"/>
          <p:nvPr/>
        </p:nvSpPr>
        <p:spPr>
          <a:xfrm>
            <a:off x="2406675" y="585725"/>
            <a:ext cx="1007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Laptop</a:t>
            </a:r>
            <a:endParaRPr b="1" sz="1500"/>
          </a:p>
        </p:txBody>
      </p:sp>
      <p:sp>
        <p:nvSpPr>
          <p:cNvPr id="386" name="Google Shape;386;p60"/>
          <p:cNvSpPr/>
          <p:nvPr/>
        </p:nvSpPr>
        <p:spPr>
          <a:xfrm>
            <a:off x="1342675" y="1340525"/>
            <a:ext cx="963900" cy="183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60"/>
          <p:cNvSpPr/>
          <p:nvPr/>
        </p:nvSpPr>
        <p:spPr>
          <a:xfrm>
            <a:off x="1342525" y="1723375"/>
            <a:ext cx="963900" cy="183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60"/>
          <p:cNvSpPr txBox="1"/>
          <p:nvPr/>
        </p:nvSpPr>
        <p:spPr>
          <a:xfrm>
            <a:off x="95350" y="272532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Tablet</a:t>
            </a:r>
            <a:endParaRPr b="1" sz="1500"/>
          </a:p>
        </p:txBody>
      </p:sp>
      <p:cxnSp>
        <p:nvCxnSpPr>
          <p:cNvPr id="389" name="Google Shape;389;p60"/>
          <p:cNvCxnSpPr/>
          <p:nvPr/>
        </p:nvCxnSpPr>
        <p:spPr>
          <a:xfrm flipH="1" rot="10800000">
            <a:off x="843625" y="2622175"/>
            <a:ext cx="429900" cy="2280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0" name="Google Shape;390;p60"/>
          <p:cNvSpPr txBox="1"/>
          <p:nvPr/>
        </p:nvSpPr>
        <p:spPr>
          <a:xfrm>
            <a:off x="843625" y="2364000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?</a:t>
            </a:r>
            <a:endParaRPr b="1" sz="1500"/>
          </a:p>
        </p:txBody>
      </p:sp>
      <p:sp>
        <p:nvSpPr>
          <p:cNvPr id="391" name="Google Shape;391;p60"/>
          <p:cNvSpPr/>
          <p:nvPr/>
        </p:nvSpPr>
        <p:spPr>
          <a:xfrm>
            <a:off x="1342675" y="2117350"/>
            <a:ext cx="785700" cy="299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60"/>
          <p:cNvSpPr/>
          <p:nvPr/>
        </p:nvSpPr>
        <p:spPr>
          <a:xfrm>
            <a:off x="2517375" y="2416750"/>
            <a:ext cx="785700" cy="918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60"/>
          <p:cNvSpPr txBox="1"/>
          <p:nvPr/>
        </p:nvSpPr>
        <p:spPr>
          <a:xfrm>
            <a:off x="6313875" y="649725"/>
            <a:ext cx="1007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Sound</a:t>
            </a:r>
            <a:endParaRPr b="1" sz="1500"/>
          </a:p>
        </p:txBody>
      </p:sp>
      <p:sp>
        <p:nvSpPr>
          <p:cNvPr id="394" name="Google Shape;394;p60"/>
          <p:cNvSpPr/>
          <p:nvPr/>
        </p:nvSpPr>
        <p:spPr>
          <a:xfrm>
            <a:off x="6390075" y="1115925"/>
            <a:ext cx="684300" cy="1240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61"/>
          <p:cNvPicPr preferRelativeResize="0"/>
          <p:nvPr/>
        </p:nvPicPr>
        <p:blipFill rotWithShape="1">
          <a:blip r:embed="rId3">
            <a:alphaModFix/>
          </a:blip>
          <a:srcRect b="1734" l="0" r="30594" t="40271"/>
          <a:stretch/>
        </p:blipFill>
        <p:spPr>
          <a:xfrm>
            <a:off x="1190275" y="900350"/>
            <a:ext cx="6899626" cy="3242951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61"/>
          <p:cNvSpPr/>
          <p:nvPr/>
        </p:nvSpPr>
        <p:spPr>
          <a:xfrm>
            <a:off x="5243475" y="1115800"/>
            <a:ext cx="1073400" cy="1240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61"/>
          <p:cNvSpPr txBox="1"/>
          <p:nvPr/>
        </p:nvSpPr>
        <p:spPr>
          <a:xfrm>
            <a:off x="5309775" y="649725"/>
            <a:ext cx="1007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Camera</a:t>
            </a:r>
            <a:endParaRPr b="1" sz="1500"/>
          </a:p>
        </p:txBody>
      </p:sp>
      <p:sp>
        <p:nvSpPr>
          <p:cNvPr id="402" name="Google Shape;402;p61"/>
          <p:cNvSpPr/>
          <p:nvPr/>
        </p:nvSpPr>
        <p:spPr>
          <a:xfrm>
            <a:off x="2482875" y="1273925"/>
            <a:ext cx="854700" cy="1032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61"/>
          <p:cNvSpPr txBox="1"/>
          <p:nvPr/>
        </p:nvSpPr>
        <p:spPr>
          <a:xfrm>
            <a:off x="2406675" y="585725"/>
            <a:ext cx="1007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Laptop</a:t>
            </a:r>
            <a:endParaRPr b="1" sz="1500"/>
          </a:p>
        </p:txBody>
      </p:sp>
      <p:sp>
        <p:nvSpPr>
          <p:cNvPr id="404" name="Google Shape;404;p61"/>
          <p:cNvSpPr/>
          <p:nvPr/>
        </p:nvSpPr>
        <p:spPr>
          <a:xfrm>
            <a:off x="1342675" y="1340525"/>
            <a:ext cx="963900" cy="183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61"/>
          <p:cNvSpPr/>
          <p:nvPr/>
        </p:nvSpPr>
        <p:spPr>
          <a:xfrm>
            <a:off x="1342525" y="1723375"/>
            <a:ext cx="963900" cy="183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61"/>
          <p:cNvSpPr txBox="1"/>
          <p:nvPr/>
        </p:nvSpPr>
        <p:spPr>
          <a:xfrm>
            <a:off x="95350" y="272532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Tablet</a:t>
            </a:r>
            <a:endParaRPr b="1" sz="1500"/>
          </a:p>
        </p:txBody>
      </p:sp>
      <p:cxnSp>
        <p:nvCxnSpPr>
          <p:cNvPr id="407" name="Google Shape;407;p61"/>
          <p:cNvCxnSpPr/>
          <p:nvPr/>
        </p:nvCxnSpPr>
        <p:spPr>
          <a:xfrm flipH="1" rot="10800000">
            <a:off x="843625" y="2622175"/>
            <a:ext cx="429900" cy="2280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8" name="Google Shape;408;p61"/>
          <p:cNvSpPr txBox="1"/>
          <p:nvPr/>
        </p:nvSpPr>
        <p:spPr>
          <a:xfrm>
            <a:off x="843625" y="2364000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?</a:t>
            </a:r>
            <a:endParaRPr b="1" sz="1500"/>
          </a:p>
        </p:txBody>
      </p:sp>
      <p:sp>
        <p:nvSpPr>
          <p:cNvPr id="409" name="Google Shape;409;p61"/>
          <p:cNvSpPr/>
          <p:nvPr/>
        </p:nvSpPr>
        <p:spPr>
          <a:xfrm>
            <a:off x="1342675" y="2117350"/>
            <a:ext cx="785700" cy="299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61"/>
          <p:cNvSpPr/>
          <p:nvPr/>
        </p:nvSpPr>
        <p:spPr>
          <a:xfrm>
            <a:off x="2517375" y="2416750"/>
            <a:ext cx="785700" cy="918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61"/>
          <p:cNvSpPr txBox="1"/>
          <p:nvPr/>
        </p:nvSpPr>
        <p:spPr>
          <a:xfrm>
            <a:off x="6313875" y="649725"/>
            <a:ext cx="1007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Sound</a:t>
            </a:r>
            <a:endParaRPr b="1" sz="1500"/>
          </a:p>
        </p:txBody>
      </p:sp>
      <p:sp>
        <p:nvSpPr>
          <p:cNvPr id="412" name="Google Shape;412;p61"/>
          <p:cNvSpPr/>
          <p:nvPr/>
        </p:nvSpPr>
        <p:spPr>
          <a:xfrm>
            <a:off x="6390075" y="1115925"/>
            <a:ext cx="684300" cy="1240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61"/>
          <p:cNvSpPr/>
          <p:nvPr/>
        </p:nvSpPr>
        <p:spPr>
          <a:xfrm>
            <a:off x="4315575" y="1115800"/>
            <a:ext cx="854700" cy="1240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61"/>
          <p:cNvSpPr/>
          <p:nvPr/>
        </p:nvSpPr>
        <p:spPr>
          <a:xfrm>
            <a:off x="1360975" y="3504450"/>
            <a:ext cx="854700" cy="63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61"/>
          <p:cNvSpPr/>
          <p:nvPr/>
        </p:nvSpPr>
        <p:spPr>
          <a:xfrm>
            <a:off x="1351375" y="1215675"/>
            <a:ext cx="963900" cy="124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61"/>
          <p:cNvSpPr txBox="1"/>
          <p:nvPr/>
        </p:nvSpPr>
        <p:spPr>
          <a:xfrm>
            <a:off x="37225" y="1108775"/>
            <a:ext cx="123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Misc. Hardware</a:t>
            </a:r>
            <a:endParaRPr b="1" sz="1500"/>
          </a:p>
        </p:txBody>
      </p:sp>
      <p:cxnSp>
        <p:nvCxnSpPr>
          <p:cNvPr id="417" name="Google Shape;417;p61"/>
          <p:cNvCxnSpPr/>
          <p:nvPr/>
        </p:nvCxnSpPr>
        <p:spPr>
          <a:xfrm flipH="1" rot="10800000">
            <a:off x="793700" y="1273875"/>
            <a:ext cx="546300" cy="1698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8" name="Google Shape;418;p61"/>
          <p:cNvCxnSpPr/>
          <p:nvPr/>
        </p:nvCxnSpPr>
        <p:spPr>
          <a:xfrm>
            <a:off x="463375" y="1693325"/>
            <a:ext cx="918300" cy="17694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9" name="Google Shape;419;p61"/>
          <p:cNvSpPr txBox="1"/>
          <p:nvPr/>
        </p:nvSpPr>
        <p:spPr>
          <a:xfrm>
            <a:off x="304375" y="1958188"/>
            <a:ext cx="123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/>
              <a:t>etc.</a:t>
            </a:r>
            <a:endParaRPr b="1" i="1"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/>
          </a:blip>
          <a:srcRect b="0" l="0" r="29785" t="0"/>
          <a:stretch/>
        </p:blipFill>
        <p:spPr>
          <a:xfrm>
            <a:off x="1825300" y="110775"/>
            <a:ext cx="603987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2"/>
          <p:cNvSpPr txBox="1"/>
          <p:nvPr>
            <p:ph type="title"/>
          </p:nvPr>
        </p:nvSpPr>
        <p:spPr>
          <a:xfrm>
            <a:off x="311700" y="349225"/>
            <a:ext cx="77199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26902"/>
              <a:buNone/>
            </a:pPr>
            <a:r>
              <a:rPr lang="en" sz="3680">
                <a:latin typeface="Open Sans"/>
                <a:ea typeface="Open Sans"/>
                <a:cs typeface="Open Sans"/>
                <a:sym typeface="Open Sans"/>
              </a:rPr>
              <a:t>What do we do with this information?</a:t>
            </a:r>
            <a:endParaRPr sz="368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3"/>
          <p:cNvSpPr txBox="1"/>
          <p:nvPr>
            <p:ph type="title"/>
          </p:nvPr>
        </p:nvSpPr>
        <p:spPr>
          <a:xfrm>
            <a:off x="311700" y="349225"/>
            <a:ext cx="77199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26902"/>
              <a:buNone/>
            </a:pPr>
            <a:r>
              <a:rPr lang="en" sz="3680">
                <a:latin typeface="Open Sans"/>
                <a:ea typeface="Open Sans"/>
                <a:cs typeface="Open Sans"/>
                <a:sym typeface="Open Sans"/>
              </a:rPr>
              <a:t>What do we do with this information?</a:t>
            </a:r>
            <a:endParaRPr sz="368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0" name="Google Shape;430;p63"/>
          <p:cNvSpPr txBox="1"/>
          <p:nvPr>
            <p:ph idx="1" type="body"/>
          </p:nvPr>
        </p:nvSpPr>
        <p:spPr>
          <a:xfrm>
            <a:off x="367200" y="1229750"/>
            <a:ext cx="7512000" cy="20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Help Amazon organize their Electronic Categories suggestion algorithms</a:t>
            </a:r>
            <a:endParaRPr i="1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3925" y="412476"/>
            <a:ext cx="1718925" cy="431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4608287" cy="4838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7" name="Google Shape;437;p64"/>
          <p:cNvCxnSpPr/>
          <p:nvPr/>
        </p:nvCxnSpPr>
        <p:spPr>
          <a:xfrm>
            <a:off x="148600" y="932700"/>
            <a:ext cx="16647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8" name="Google Shape;438;p64"/>
          <p:cNvSpPr txBox="1"/>
          <p:nvPr/>
        </p:nvSpPr>
        <p:spPr>
          <a:xfrm>
            <a:off x="148600" y="1057525"/>
            <a:ext cx="2555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Amazon Reviewers:</a:t>
            </a:r>
            <a:endParaRPr b="1" sz="1500"/>
          </a:p>
        </p:txBody>
      </p:sp>
      <p:sp>
        <p:nvSpPr>
          <p:cNvPr id="439" name="Google Shape;439;p64"/>
          <p:cNvSpPr/>
          <p:nvPr/>
        </p:nvSpPr>
        <p:spPr>
          <a:xfrm>
            <a:off x="4386225" y="2056275"/>
            <a:ext cx="282900" cy="932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620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65"/>
          <p:cNvSpPr txBox="1"/>
          <p:nvPr>
            <p:ph type="title"/>
          </p:nvPr>
        </p:nvSpPr>
        <p:spPr>
          <a:xfrm>
            <a:off x="311700" y="906825"/>
            <a:ext cx="38247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26902"/>
              <a:buNone/>
            </a:pPr>
            <a:r>
              <a:rPr lang="en" sz="3680">
                <a:latin typeface="Open Sans"/>
                <a:ea typeface="Open Sans"/>
                <a:cs typeface="Open Sans"/>
                <a:sym typeface="Open Sans"/>
              </a:rPr>
              <a:t>But has this been noticed?</a:t>
            </a:r>
            <a:endParaRPr sz="368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66"/>
          <p:cNvPicPr preferRelativeResize="0"/>
          <p:nvPr/>
        </p:nvPicPr>
        <p:blipFill rotWithShape="1">
          <a:blip r:embed="rId3">
            <a:alphaModFix/>
          </a:blip>
          <a:srcRect b="1734" l="0" r="30594" t="40271"/>
          <a:stretch/>
        </p:blipFill>
        <p:spPr>
          <a:xfrm>
            <a:off x="1190275" y="900350"/>
            <a:ext cx="6899626" cy="3242951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66"/>
          <p:cNvSpPr/>
          <p:nvPr/>
        </p:nvSpPr>
        <p:spPr>
          <a:xfrm>
            <a:off x="5243475" y="1115800"/>
            <a:ext cx="1073400" cy="1240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66"/>
          <p:cNvSpPr txBox="1"/>
          <p:nvPr/>
        </p:nvSpPr>
        <p:spPr>
          <a:xfrm>
            <a:off x="5309775" y="649725"/>
            <a:ext cx="1007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Camera</a:t>
            </a:r>
            <a:endParaRPr b="1" sz="1500"/>
          </a:p>
        </p:txBody>
      </p:sp>
      <p:sp>
        <p:nvSpPr>
          <p:cNvPr id="453" name="Google Shape;453;p66"/>
          <p:cNvSpPr/>
          <p:nvPr/>
        </p:nvSpPr>
        <p:spPr>
          <a:xfrm>
            <a:off x="2482875" y="1273925"/>
            <a:ext cx="854700" cy="1032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66"/>
          <p:cNvSpPr txBox="1"/>
          <p:nvPr/>
        </p:nvSpPr>
        <p:spPr>
          <a:xfrm>
            <a:off x="2406675" y="585725"/>
            <a:ext cx="1007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Laptop</a:t>
            </a:r>
            <a:endParaRPr b="1" sz="1500"/>
          </a:p>
        </p:txBody>
      </p:sp>
      <p:sp>
        <p:nvSpPr>
          <p:cNvPr id="455" name="Google Shape;455;p66"/>
          <p:cNvSpPr/>
          <p:nvPr/>
        </p:nvSpPr>
        <p:spPr>
          <a:xfrm>
            <a:off x="1342675" y="1340525"/>
            <a:ext cx="963900" cy="183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66"/>
          <p:cNvSpPr/>
          <p:nvPr/>
        </p:nvSpPr>
        <p:spPr>
          <a:xfrm>
            <a:off x="1342525" y="1723375"/>
            <a:ext cx="963900" cy="183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66"/>
          <p:cNvSpPr txBox="1"/>
          <p:nvPr/>
        </p:nvSpPr>
        <p:spPr>
          <a:xfrm>
            <a:off x="95350" y="272532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Tablet</a:t>
            </a:r>
            <a:endParaRPr b="1" sz="1500"/>
          </a:p>
        </p:txBody>
      </p:sp>
      <p:cxnSp>
        <p:nvCxnSpPr>
          <p:cNvPr id="458" name="Google Shape;458;p66"/>
          <p:cNvCxnSpPr/>
          <p:nvPr/>
        </p:nvCxnSpPr>
        <p:spPr>
          <a:xfrm flipH="1" rot="10800000">
            <a:off x="843625" y="2622175"/>
            <a:ext cx="429900" cy="2280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9" name="Google Shape;459;p66"/>
          <p:cNvSpPr txBox="1"/>
          <p:nvPr/>
        </p:nvSpPr>
        <p:spPr>
          <a:xfrm>
            <a:off x="843625" y="2364000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?</a:t>
            </a:r>
            <a:endParaRPr b="1" sz="1500"/>
          </a:p>
        </p:txBody>
      </p:sp>
      <p:sp>
        <p:nvSpPr>
          <p:cNvPr id="460" name="Google Shape;460;p66"/>
          <p:cNvSpPr/>
          <p:nvPr/>
        </p:nvSpPr>
        <p:spPr>
          <a:xfrm>
            <a:off x="1342675" y="2117350"/>
            <a:ext cx="785700" cy="299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66"/>
          <p:cNvSpPr/>
          <p:nvPr/>
        </p:nvSpPr>
        <p:spPr>
          <a:xfrm>
            <a:off x="2517375" y="2416750"/>
            <a:ext cx="785700" cy="918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66"/>
          <p:cNvSpPr txBox="1"/>
          <p:nvPr/>
        </p:nvSpPr>
        <p:spPr>
          <a:xfrm>
            <a:off x="6313875" y="649725"/>
            <a:ext cx="1007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Sound</a:t>
            </a:r>
            <a:endParaRPr b="1" sz="1500"/>
          </a:p>
        </p:txBody>
      </p:sp>
      <p:sp>
        <p:nvSpPr>
          <p:cNvPr id="463" name="Google Shape;463;p66"/>
          <p:cNvSpPr/>
          <p:nvPr/>
        </p:nvSpPr>
        <p:spPr>
          <a:xfrm>
            <a:off x="6390075" y="1115925"/>
            <a:ext cx="684300" cy="1240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66"/>
          <p:cNvSpPr/>
          <p:nvPr/>
        </p:nvSpPr>
        <p:spPr>
          <a:xfrm>
            <a:off x="4315575" y="1115800"/>
            <a:ext cx="854700" cy="1240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66"/>
          <p:cNvSpPr/>
          <p:nvPr/>
        </p:nvSpPr>
        <p:spPr>
          <a:xfrm>
            <a:off x="1360975" y="3504450"/>
            <a:ext cx="854700" cy="63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66"/>
          <p:cNvSpPr/>
          <p:nvPr/>
        </p:nvSpPr>
        <p:spPr>
          <a:xfrm>
            <a:off x="1351375" y="1215675"/>
            <a:ext cx="963900" cy="124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66"/>
          <p:cNvSpPr txBox="1"/>
          <p:nvPr/>
        </p:nvSpPr>
        <p:spPr>
          <a:xfrm>
            <a:off x="37225" y="1108775"/>
            <a:ext cx="123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Misc. Hardware</a:t>
            </a:r>
            <a:endParaRPr b="1" sz="1500"/>
          </a:p>
        </p:txBody>
      </p:sp>
      <p:cxnSp>
        <p:nvCxnSpPr>
          <p:cNvPr id="468" name="Google Shape;468;p66"/>
          <p:cNvCxnSpPr/>
          <p:nvPr/>
        </p:nvCxnSpPr>
        <p:spPr>
          <a:xfrm flipH="1" rot="10800000">
            <a:off x="793700" y="1273875"/>
            <a:ext cx="546300" cy="1698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9" name="Google Shape;469;p66"/>
          <p:cNvCxnSpPr/>
          <p:nvPr/>
        </p:nvCxnSpPr>
        <p:spPr>
          <a:xfrm>
            <a:off x="463375" y="1693325"/>
            <a:ext cx="918300" cy="17694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0" name="Google Shape;470;p66"/>
          <p:cNvSpPr txBox="1"/>
          <p:nvPr/>
        </p:nvSpPr>
        <p:spPr>
          <a:xfrm>
            <a:off x="304375" y="1958188"/>
            <a:ext cx="123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/>
              <a:t>etc.</a:t>
            </a:r>
            <a:endParaRPr b="1" i="1" sz="11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Future Work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Future Work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1" name="Google Shape;481;p68"/>
          <p:cNvSpPr txBox="1"/>
          <p:nvPr>
            <p:ph idx="1" type="body"/>
          </p:nvPr>
        </p:nvSpPr>
        <p:spPr>
          <a:xfrm>
            <a:off x="311700" y="1152475"/>
            <a:ext cx="8520600" cy="23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/>
              <a:t>Different Models and Libraries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Future Work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7" name="Google Shape;487;p69"/>
          <p:cNvSpPr txBox="1"/>
          <p:nvPr>
            <p:ph idx="1" type="body"/>
          </p:nvPr>
        </p:nvSpPr>
        <p:spPr>
          <a:xfrm>
            <a:off x="311700" y="1152475"/>
            <a:ext cx="8520600" cy="23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/>
              <a:t>Different Models and Libraries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E.g., spaCy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Future Work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3" name="Google Shape;493;p70"/>
          <p:cNvSpPr txBox="1"/>
          <p:nvPr>
            <p:ph idx="1" type="body"/>
          </p:nvPr>
        </p:nvSpPr>
        <p:spPr>
          <a:xfrm>
            <a:off x="311700" y="1152475"/>
            <a:ext cx="8520600" cy="23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/>
              <a:t>Different Models and Libraries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E.g., spaCy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Control for language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Future Work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9" name="Google Shape;499;p71"/>
          <p:cNvSpPr txBox="1"/>
          <p:nvPr>
            <p:ph idx="1" type="body"/>
          </p:nvPr>
        </p:nvSpPr>
        <p:spPr>
          <a:xfrm>
            <a:off x="311700" y="1152475"/>
            <a:ext cx="8520600" cy="23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/>
              <a:t>Different Models and Libraries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E.g., spaCy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Control for language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Compare with other Departments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0" l="0" r="29592" t="0"/>
          <a:stretch/>
        </p:blipFill>
        <p:spPr>
          <a:xfrm>
            <a:off x="1808650" y="152400"/>
            <a:ext cx="605652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Future Work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5" name="Google Shape;505;p72"/>
          <p:cNvSpPr txBox="1"/>
          <p:nvPr>
            <p:ph idx="1" type="body"/>
          </p:nvPr>
        </p:nvSpPr>
        <p:spPr>
          <a:xfrm>
            <a:off x="311700" y="1152475"/>
            <a:ext cx="8520600" cy="23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/>
              <a:t>Different Models and Libraries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E.g., spaCy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Control for language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Compare with other Departments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06" name="Google Shape;50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2850" y="1080880"/>
            <a:ext cx="2705100" cy="31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3"/>
          <p:cNvSpPr txBox="1"/>
          <p:nvPr>
            <p:ph type="title"/>
          </p:nvPr>
        </p:nvSpPr>
        <p:spPr>
          <a:xfrm>
            <a:off x="5706225" y="1498650"/>
            <a:ext cx="1977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Open Sans"/>
                <a:ea typeface="Open Sans"/>
                <a:cs typeface="Open Sans"/>
                <a:sym typeface="Open Sans"/>
              </a:rPr>
              <a:t>Tools Used</a:t>
            </a:r>
            <a:endParaRPr sz="202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12" name="Google Shape;51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5888" y="3857429"/>
            <a:ext cx="2322722" cy="932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8531" y="3793993"/>
            <a:ext cx="2471145" cy="932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3100" y="2071350"/>
            <a:ext cx="2453252" cy="831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0085" y="2901481"/>
            <a:ext cx="1539294" cy="831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89683" y="2114056"/>
            <a:ext cx="804202" cy="970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21201" y="3193187"/>
            <a:ext cx="741167" cy="725248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73"/>
          <p:cNvSpPr txBox="1"/>
          <p:nvPr>
            <p:ph type="title"/>
          </p:nvPr>
        </p:nvSpPr>
        <p:spPr>
          <a:xfrm>
            <a:off x="906650" y="1498650"/>
            <a:ext cx="1744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Open Sans"/>
                <a:ea typeface="Open Sans"/>
                <a:cs typeface="Open Sans"/>
                <a:sym typeface="Open Sans"/>
              </a:rPr>
              <a:t>Sources</a:t>
            </a:r>
            <a:endParaRPr sz="202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9" name="Google Shape;519;p73"/>
          <p:cNvSpPr txBox="1"/>
          <p:nvPr/>
        </p:nvSpPr>
        <p:spPr>
          <a:xfrm>
            <a:off x="308050" y="2071350"/>
            <a:ext cx="3200100" cy="20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u="sng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https://nijianmo.github.io/amazon/index.html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u="sng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https://www.howtogeek.com/401209/how-to-safely-buy-photography-gear-online/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0" name="Google Shape;520;p73"/>
          <p:cNvSpPr txBox="1"/>
          <p:nvPr>
            <p:ph type="title"/>
          </p:nvPr>
        </p:nvSpPr>
        <p:spPr>
          <a:xfrm>
            <a:off x="2880150" y="349225"/>
            <a:ext cx="33837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Thank You!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9"/>
          <p:cNvPicPr preferRelativeResize="0"/>
          <p:nvPr/>
        </p:nvPicPr>
        <p:blipFill rotWithShape="1">
          <a:blip r:embed="rId3">
            <a:alphaModFix/>
          </a:blip>
          <a:srcRect b="0" l="0" r="29785" t="0"/>
          <a:stretch/>
        </p:blipFill>
        <p:spPr>
          <a:xfrm>
            <a:off x="1780663" y="152400"/>
            <a:ext cx="603987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 txBox="1"/>
          <p:nvPr/>
        </p:nvSpPr>
        <p:spPr>
          <a:xfrm>
            <a:off x="3648100" y="2371650"/>
            <a:ext cx="152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Categories!!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/>
          <p:cNvPicPr preferRelativeResize="0"/>
          <p:nvPr/>
        </p:nvPicPr>
        <p:blipFill rotWithShape="1">
          <a:blip r:embed="rId3">
            <a:alphaModFix/>
          </a:blip>
          <a:srcRect b="0" l="0" r="29691" t="0"/>
          <a:stretch/>
        </p:blipFill>
        <p:spPr>
          <a:xfrm>
            <a:off x="1743350" y="119100"/>
            <a:ext cx="604820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1"/>
          <p:cNvPicPr preferRelativeResize="0"/>
          <p:nvPr/>
        </p:nvPicPr>
        <p:blipFill rotWithShape="1">
          <a:blip r:embed="rId3">
            <a:alphaModFix/>
          </a:blip>
          <a:srcRect b="0" l="0" r="29691" t="0"/>
          <a:stretch/>
        </p:blipFill>
        <p:spPr>
          <a:xfrm>
            <a:off x="1743350" y="119100"/>
            <a:ext cx="604820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1"/>
          <p:cNvSpPr txBox="1"/>
          <p:nvPr/>
        </p:nvSpPr>
        <p:spPr>
          <a:xfrm>
            <a:off x="3903475" y="1831550"/>
            <a:ext cx="1525200" cy="43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Categories!</a:t>
            </a:r>
            <a:endParaRPr sz="1600"/>
          </a:p>
        </p:txBody>
      </p:sp>
      <p:sp>
        <p:nvSpPr>
          <p:cNvPr id="109" name="Google Shape;109;p21"/>
          <p:cNvSpPr/>
          <p:nvPr/>
        </p:nvSpPr>
        <p:spPr>
          <a:xfrm>
            <a:off x="2838175" y="2347575"/>
            <a:ext cx="4927200" cy="1855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